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57" r:id="rId3"/>
    <p:sldId id="258" r:id="rId4"/>
    <p:sldId id="261" r:id="rId5"/>
    <p:sldId id="262" r:id="rId6"/>
    <p:sldId id="263"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67"/>
    <p:restoredTop sz="94714"/>
  </p:normalViewPr>
  <p:slideViewPr>
    <p:cSldViewPr snapToGrid="0" snapToObjects="1">
      <p:cViewPr varScale="1">
        <p:scale>
          <a:sx n="73" d="100"/>
          <a:sy n="73" d="100"/>
        </p:scale>
        <p:origin x="71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B03FB9-0A7A-0945-93BD-727B574B4B37}" type="datetimeFigureOut">
              <a:rPr lang="en-US" smtClean="0"/>
              <a:t>8/20/2019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94E047-FE2F-3D4B-A5E8-5D1CCEC08DDB}" type="slidenum">
              <a:rPr lang="en-US" smtClean="0"/>
              <a:t>‹#›</a:t>
            </a:fld>
            <a:endParaRPr lang="en-US"/>
          </a:p>
        </p:txBody>
      </p:sp>
    </p:spTree>
    <p:extLst>
      <p:ext uri="{BB962C8B-B14F-4D97-AF65-F5344CB8AC3E}">
        <p14:creationId xmlns:p14="http://schemas.microsoft.com/office/powerpoint/2010/main" val="1265604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94E047-FE2F-3D4B-A5E8-5D1CCEC08DDB}" type="slidenum">
              <a:rPr lang="en-US" smtClean="0"/>
              <a:t>2</a:t>
            </a:fld>
            <a:endParaRPr lang="en-US"/>
          </a:p>
        </p:txBody>
      </p:sp>
    </p:spTree>
    <p:extLst>
      <p:ext uri="{BB962C8B-B14F-4D97-AF65-F5344CB8AC3E}">
        <p14:creationId xmlns:p14="http://schemas.microsoft.com/office/powerpoint/2010/main" val="196434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FEB0F84-A97D-CE43-A84D-BAA9AF34067F}" type="datetimeFigureOut">
              <a:rPr lang="en-US" smtClean="0"/>
              <a:t>8/20/2019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00BB5DE-6671-C441-8DA7-F23BF174CBC1}"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EB0F84-A97D-CE43-A84D-BAA9AF34067F}"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BB5DE-6671-C441-8DA7-F23BF174CB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EB0F84-A97D-CE43-A84D-BAA9AF34067F}"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BB5DE-6671-C441-8DA7-F23BF174CB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EB0F84-A97D-CE43-A84D-BAA9AF34067F}"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BB5DE-6671-C441-8DA7-F23BF174CB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FEB0F84-A97D-CE43-A84D-BAA9AF34067F}" type="datetimeFigureOut">
              <a:rPr lang="en-US" smtClean="0"/>
              <a:t>8/20/2019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00BB5DE-6671-C441-8DA7-F23BF174CBC1}"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EB0F84-A97D-CE43-A84D-BAA9AF34067F}"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BB5DE-6671-C441-8DA7-F23BF174CB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EB0F84-A97D-CE43-A84D-BAA9AF34067F}" type="datetimeFigureOut">
              <a:rPr lang="en-US" smtClean="0"/>
              <a:t>8/20/2019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0BB5DE-6671-C441-8DA7-F23BF174CB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EB0F84-A97D-CE43-A84D-BAA9AF34067F}" type="datetimeFigureOut">
              <a:rPr lang="en-US" smtClean="0"/>
              <a:t>8/20/2019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0BB5DE-6671-C441-8DA7-F23BF174CB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EB0F84-A97D-CE43-A84D-BAA9AF34067F}" type="datetimeFigureOut">
              <a:rPr lang="en-US" smtClean="0"/>
              <a:t>8/20/2019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0BB5DE-6671-C441-8DA7-F23BF174CB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FEB0F84-A97D-CE43-A84D-BAA9AF34067F}" type="datetimeFigureOut">
              <a:rPr lang="en-US" smtClean="0"/>
              <a:t>8/20/2019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00BB5DE-6671-C441-8DA7-F23BF174CBC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FEB0F84-A97D-CE43-A84D-BAA9AF34067F}" type="datetimeFigureOut">
              <a:rPr lang="en-US" smtClean="0"/>
              <a:t>8/20/2019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00BB5DE-6671-C441-8DA7-F23BF174CBC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FEB0F84-A97D-CE43-A84D-BAA9AF34067F}" type="datetimeFigureOut">
              <a:rPr lang="en-US" smtClean="0"/>
              <a:t>8/20/2019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00BB5DE-6671-C441-8DA7-F23BF174CBC1}"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469476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6" y="1743456"/>
            <a:ext cx="8361229" cy="2935704"/>
          </a:xfrm>
        </p:spPr>
        <p:txBody>
          <a:bodyPr/>
          <a:lstStyle/>
          <a:p>
            <a:r>
              <a:rPr lang="en-US" dirty="0" smtClean="0"/>
              <a:t>Dismantling Racism in Health Research Panel</a:t>
            </a:r>
            <a:endParaRPr lang="en-US" dirty="0"/>
          </a:p>
        </p:txBody>
      </p:sp>
      <p:sp>
        <p:nvSpPr>
          <p:cNvPr id="3" name="Subtitle 2"/>
          <p:cNvSpPr>
            <a:spLocks noGrp="1"/>
          </p:cNvSpPr>
          <p:nvPr>
            <p:ph type="subTitle" idx="1"/>
          </p:nvPr>
        </p:nvSpPr>
        <p:spPr>
          <a:xfrm>
            <a:off x="2679905" y="4773143"/>
            <a:ext cx="6831673" cy="1086237"/>
          </a:xfrm>
        </p:spPr>
        <p:txBody>
          <a:bodyPr/>
          <a:lstStyle/>
          <a:p>
            <a:r>
              <a:rPr lang="en-US" dirty="0" smtClean="0"/>
              <a:t>Geoff Houtz</a:t>
            </a:r>
            <a:endParaRPr lang="en-US" dirty="0"/>
          </a:p>
        </p:txBody>
      </p:sp>
    </p:spTree>
    <p:extLst>
      <p:ext uri="{BB962C8B-B14F-4D97-AF65-F5344CB8AC3E}">
        <p14:creationId xmlns:p14="http://schemas.microsoft.com/office/powerpoint/2010/main" val="630178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71945"/>
            <a:ext cx="9601200" cy="741218"/>
          </a:xfrm>
        </p:spPr>
        <p:txBody>
          <a:bodyPr/>
          <a:lstStyle/>
          <a:p>
            <a:r>
              <a:rPr lang="en-US" dirty="0" smtClean="0"/>
              <a:t>Panel on September 27</a:t>
            </a:r>
            <a:r>
              <a:rPr lang="en-US" baseline="30000" dirty="0" smtClean="0"/>
              <a:t>th</a:t>
            </a:r>
            <a:r>
              <a:rPr lang="en-US" dirty="0" smtClean="0"/>
              <a:t>, 2018</a:t>
            </a:r>
            <a:endParaRPr lang="en-US" dirty="0"/>
          </a:p>
        </p:txBody>
      </p:sp>
      <p:sp>
        <p:nvSpPr>
          <p:cNvPr id="3" name="Content Placeholder 2"/>
          <p:cNvSpPr>
            <a:spLocks noGrp="1"/>
          </p:cNvSpPr>
          <p:nvPr>
            <p:ph idx="1"/>
          </p:nvPr>
        </p:nvSpPr>
        <p:spPr>
          <a:xfrm>
            <a:off x="1371600" y="1427018"/>
            <a:ext cx="10363200" cy="4666765"/>
          </a:xfrm>
        </p:spPr>
        <p:txBody>
          <a:bodyPr>
            <a:noAutofit/>
          </a:bodyPr>
          <a:lstStyle/>
          <a:p>
            <a:r>
              <a:rPr lang="en-US" sz="2400" dirty="0" smtClean="0"/>
              <a:t>Opening Remarks by </a:t>
            </a:r>
            <a:r>
              <a:rPr lang="en-US" sz="2400" dirty="0" err="1"/>
              <a:t>Kauline</a:t>
            </a:r>
            <a:r>
              <a:rPr lang="en-US" sz="2400" dirty="0"/>
              <a:t> Cipriani, </a:t>
            </a:r>
            <a:r>
              <a:rPr lang="en-US" sz="2400" dirty="0" smtClean="0"/>
              <a:t>PhD (UNC </a:t>
            </a:r>
            <a:r>
              <a:rPr lang="en-US" sz="2400" dirty="0" err="1"/>
              <a:t>Gillings</a:t>
            </a:r>
            <a:r>
              <a:rPr lang="en-US" sz="2400" dirty="0"/>
              <a:t> School of Global Public </a:t>
            </a:r>
            <a:r>
              <a:rPr lang="en-US" sz="2400" dirty="0" smtClean="0"/>
              <a:t>Health, </a:t>
            </a:r>
            <a:r>
              <a:rPr lang="en-US" sz="2400" dirty="0"/>
              <a:t>A</a:t>
            </a:r>
            <a:r>
              <a:rPr lang="en-US" sz="2400" dirty="0" smtClean="0"/>
              <a:t>ssistant </a:t>
            </a:r>
            <a:r>
              <a:rPr lang="en-US" sz="2400" dirty="0"/>
              <a:t>D</a:t>
            </a:r>
            <a:r>
              <a:rPr lang="en-US" sz="2400" dirty="0" smtClean="0"/>
              <a:t>ean </a:t>
            </a:r>
            <a:r>
              <a:rPr lang="en-US" sz="2400" dirty="0"/>
              <a:t>for </a:t>
            </a:r>
            <a:r>
              <a:rPr lang="en-US" sz="2400" dirty="0" smtClean="0"/>
              <a:t>Inclusive </a:t>
            </a:r>
            <a:r>
              <a:rPr lang="en-US" sz="2400" dirty="0"/>
              <a:t>E</a:t>
            </a:r>
            <a:r>
              <a:rPr lang="en-US" sz="2400" dirty="0" smtClean="0"/>
              <a:t>xcellence)</a:t>
            </a:r>
          </a:p>
          <a:p>
            <a:r>
              <a:rPr lang="en-US" sz="2400" dirty="0" smtClean="0"/>
              <a:t>3 panelists from interdisciplinary areas</a:t>
            </a:r>
          </a:p>
          <a:p>
            <a:pPr lvl="1"/>
            <a:r>
              <a:rPr lang="en-US" sz="2400" dirty="0" smtClean="0"/>
              <a:t>Paul </a:t>
            </a:r>
            <a:r>
              <a:rPr lang="en-US" sz="2400" dirty="0" err="1" smtClean="0"/>
              <a:t>Cuadros</a:t>
            </a:r>
            <a:r>
              <a:rPr lang="en-US" sz="2400" dirty="0" smtClean="0"/>
              <a:t>, MS (School of Journalism and Mass Communications)</a:t>
            </a:r>
          </a:p>
          <a:p>
            <a:pPr lvl="1"/>
            <a:r>
              <a:rPr lang="en-US" sz="2400" dirty="0" smtClean="0"/>
              <a:t>Kori Flower, MD, MS, MPH (Primary Care, Pediatric &amp; Adolescent Medicine)</a:t>
            </a:r>
          </a:p>
          <a:p>
            <a:pPr lvl="1"/>
            <a:r>
              <a:rPr lang="en-US" sz="2400" dirty="0" err="1" smtClean="0"/>
              <a:t>Folami</a:t>
            </a:r>
            <a:r>
              <a:rPr lang="en-US" sz="2400" dirty="0" smtClean="0"/>
              <a:t> </a:t>
            </a:r>
            <a:r>
              <a:rPr lang="en-US" sz="2400" dirty="0" err="1" smtClean="0"/>
              <a:t>Ideraabdullah</a:t>
            </a:r>
            <a:r>
              <a:rPr lang="en-US" sz="2400" dirty="0" smtClean="0"/>
              <a:t>, PhD (Genetics &amp; Nutrition)</a:t>
            </a:r>
          </a:p>
          <a:p>
            <a:r>
              <a:rPr lang="en-US" sz="2400" dirty="0" smtClean="0"/>
              <a:t>Over 50 attendees from various communities at UNC including </a:t>
            </a:r>
            <a:r>
              <a:rPr lang="en-US" sz="2400" dirty="0" err="1" smtClean="0"/>
              <a:t>Gillings</a:t>
            </a:r>
            <a:r>
              <a:rPr lang="en-US" sz="2400" dirty="0" smtClean="0"/>
              <a:t>, SOM, Biology, Genetics, Epidemiology, Social Work, etc.</a:t>
            </a:r>
          </a:p>
          <a:p>
            <a:r>
              <a:rPr lang="en-US" sz="2400" dirty="0" smtClean="0"/>
              <a:t>Also served as a place for student groups to share the work they are doing and promote collaboration (SNMA, SACNAS, MSC) in addition to list serve signups (Equity Collective)</a:t>
            </a:r>
            <a:endParaRPr lang="en-US" sz="2400" dirty="0"/>
          </a:p>
        </p:txBody>
      </p:sp>
    </p:spTree>
    <p:extLst>
      <p:ext uri="{BB962C8B-B14F-4D97-AF65-F5344CB8AC3E}">
        <p14:creationId xmlns:p14="http://schemas.microsoft.com/office/powerpoint/2010/main" val="525064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53533"/>
          </a:xfrm>
        </p:spPr>
        <p:txBody>
          <a:bodyPr/>
          <a:lstStyle/>
          <a:p>
            <a:r>
              <a:rPr lang="en-US" dirty="0" smtClean="0"/>
              <a:t>Panel on September 27</a:t>
            </a:r>
            <a:r>
              <a:rPr lang="en-US" baseline="30000" dirty="0" smtClean="0"/>
              <a:t>th</a:t>
            </a:r>
            <a:r>
              <a:rPr lang="en-US" dirty="0" smtClean="0"/>
              <a:t>, 2018</a:t>
            </a:r>
            <a:endParaRPr lang="en-US" dirty="0"/>
          </a:p>
        </p:txBody>
      </p:sp>
      <p:sp>
        <p:nvSpPr>
          <p:cNvPr id="3" name="Content Placeholder 2"/>
          <p:cNvSpPr>
            <a:spLocks noGrp="1"/>
          </p:cNvSpPr>
          <p:nvPr>
            <p:ph sz="half" idx="1"/>
          </p:nvPr>
        </p:nvSpPr>
        <p:spPr>
          <a:xfrm>
            <a:off x="1371600" y="1727200"/>
            <a:ext cx="4876800" cy="4881417"/>
          </a:xfrm>
        </p:spPr>
        <p:txBody>
          <a:bodyPr>
            <a:noAutofit/>
          </a:bodyPr>
          <a:lstStyle/>
          <a:p>
            <a:r>
              <a:rPr lang="en-US" sz="2400" b="1" dirty="0" smtClean="0"/>
              <a:t>Successes</a:t>
            </a:r>
          </a:p>
          <a:p>
            <a:pPr lvl="1"/>
            <a:r>
              <a:rPr lang="en-US" sz="2400" dirty="0" smtClean="0"/>
              <a:t>Completely student led effort</a:t>
            </a:r>
          </a:p>
          <a:p>
            <a:pPr lvl="1"/>
            <a:r>
              <a:rPr lang="en-US" sz="2400" dirty="0" smtClean="0"/>
              <a:t>Good attendance numbers</a:t>
            </a:r>
          </a:p>
          <a:p>
            <a:pPr lvl="1"/>
            <a:r>
              <a:rPr lang="en-US" sz="2400" dirty="0" smtClean="0"/>
              <a:t>Interdisciplinary discussion was achieved</a:t>
            </a:r>
          </a:p>
          <a:p>
            <a:pPr lvl="1"/>
            <a:r>
              <a:rPr lang="en-US" sz="2400" dirty="0" smtClean="0"/>
              <a:t>Many people reached out about the recording of discussion</a:t>
            </a:r>
          </a:p>
          <a:p>
            <a:pPr lvl="1"/>
            <a:r>
              <a:rPr lang="en-US" sz="2400" dirty="0" smtClean="0"/>
              <a:t>Dean Cipriani was excited about the discussion and willing to talk about sustainability</a:t>
            </a:r>
          </a:p>
          <a:p>
            <a:pPr lvl="1"/>
            <a:r>
              <a:rPr lang="en-US" sz="2400" dirty="0" smtClean="0"/>
              <a:t>Dr. Bright was there too! </a:t>
            </a:r>
            <a:endParaRPr lang="en-US" sz="2400" dirty="0"/>
          </a:p>
        </p:txBody>
      </p:sp>
      <p:sp>
        <p:nvSpPr>
          <p:cNvPr id="4" name="Content Placeholder 3"/>
          <p:cNvSpPr>
            <a:spLocks noGrp="1"/>
          </p:cNvSpPr>
          <p:nvPr>
            <p:ph sz="half" idx="2"/>
          </p:nvPr>
        </p:nvSpPr>
        <p:spPr>
          <a:xfrm>
            <a:off x="6525402" y="1727201"/>
            <a:ext cx="4946161" cy="4451926"/>
          </a:xfrm>
        </p:spPr>
        <p:txBody>
          <a:bodyPr>
            <a:noAutofit/>
          </a:bodyPr>
          <a:lstStyle/>
          <a:p>
            <a:r>
              <a:rPr lang="en-US" sz="2400" b="1" dirty="0" smtClean="0"/>
              <a:t>Areas for Improvement</a:t>
            </a:r>
          </a:p>
          <a:p>
            <a:pPr lvl="1"/>
            <a:r>
              <a:rPr lang="en-US" sz="2400" dirty="0" smtClean="0"/>
              <a:t>Panel lacked cohesive discussion and organization (Translating Research to Clinical Care)</a:t>
            </a:r>
          </a:p>
          <a:p>
            <a:pPr lvl="1"/>
            <a:r>
              <a:rPr lang="en-US" sz="2400" dirty="0" smtClean="0"/>
              <a:t>Absence of a true panel moderator</a:t>
            </a:r>
          </a:p>
          <a:p>
            <a:pPr lvl="1"/>
            <a:r>
              <a:rPr lang="en-US" sz="2400" dirty="0" smtClean="0"/>
              <a:t>Panelists struggled to answer questions at the end of panel</a:t>
            </a:r>
          </a:p>
          <a:p>
            <a:pPr lvl="1"/>
            <a:r>
              <a:rPr lang="en-US" sz="2400" dirty="0" smtClean="0"/>
              <a:t>Sustainability moving forward</a:t>
            </a:r>
          </a:p>
          <a:p>
            <a:pPr lvl="1"/>
            <a:r>
              <a:rPr lang="en-US" sz="2400" dirty="0" smtClean="0"/>
              <a:t>Planning was top heavy (2-3 people did most of the work)</a:t>
            </a:r>
            <a:endParaRPr lang="en-US" sz="2400" dirty="0"/>
          </a:p>
        </p:txBody>
      </p:sp>
    </p:spTree>
    <p:extLst>
      <p:ext uri="{BB962C8B-B14F-4D97-AF65-F5344CB8AC3E}">
        <p14:creationId xmlns:p14="http://schemas.microsoft.com/office/powerpoint/2010/main" val="595863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72067"/>
          </a:xfrm>
        </p:spPr>
        <p:txBody>
          <a:bodyPr/>
          <a:lstStyle/>
          <a:p>
            <a:r>
              <a:rPr lang="en-US" dirty="0" smtClean="0"/>
              <a:t>A little history</a:t>
            </a:r>
            <a:r>
              <a:rPr lang="mr-IN" dirty="0" smtClean="0"/>
              <a:t>…</a:t>
            </a:r>
            <a:endParaRPr lang="en-US" dirty="0"/>
          </a:p>
        </p:txBody>
      </p:sp>
      <p:sp>
        <p:nvSpPr>
          <p:cNvPr id="3" name="Content Placeholder 2"/>
          <p:cNvSpPr>
            <a:spLocks noGrp="1"/>
          </p:cNvSpPr>
          <p:nvPr>
            <p:ph idx="1"/>
          </p:nvPr>
        </p:nvSpPr>
        <p:spPr>
          <a:xfrm>
            <a:off x="1371600" y="1557867"/>
            <a:ext cx="9601200" cy="4690533"/>
          </a:xfrm>
        </p:spPr>
        <p:txBody>
          <a:bodyPr>
            <a:normAutofit/>
          </a:bodyPr>
          <a:lstStyle/>
          <a:p>
            <a:r>
              <a:rPr lang="en-US" dirty="0" smtClean="0"/>
              <a:t>The </a:t>
            </a:r>
            <a:r>
              <a:rPr lang="en-US" dirty="0"/>
              <a:t>Dismantling Racism in Medicine </a:t>
            </a:r>
            <a:r>
              <a:rPr lang="en-US" dirty="0" smtClean="0"/>
              <a:t>Coalition was originally started by UNC-CH students in the Fall of 2016 as part of AMSA (I found Margo Faulk’s name on previous talks and she shared their working google drive folder)</a:t>
            </a:r>
          </a:p>
          <a:p>
            <a:r>
              <a:rPr lang="en-US" dirty="0"/>
              <a:t>Three Pronged Approach with 3 </a:t>
            </a:r>
            <a:r>
              <a:rPr lang="en-US" dirty="0" smtClean="0"/>
              <a:t>Sub-Committees:</a:t>
            </a:r>
            <a:endParaRPr lang="en-US" dirty="0"/>
          </a:p>
          <a:p>
            <a:pPr marL="457200" indent="-457200">
              <a:buFont typeface="+mj-lt"/>
              <a:buAutoNum type="arabicPeriod"/>
            </a:pPr>
            <a:r>
              <a:rPr lang="en-US" dirty="0"/>
              <a:t>   Medical Education </a:t>
            </a:r>
          </a:p>
          <a:p>
            <a:pPr marL="457200" indent="-457200">
              <a:buFont typeface="+mj-lt"/>
              <a:buAutoNum type="arabicPeriod"/>
            </a:pPr>
            <a:r>
              <a:rPr lang="en-US" dirty="0"/>
              <a:t>   Clinical Care </a:t>
            </a:r>
          </a:p>
          <a:p>
            <a:pPr marL="457200" indent="-457200">
              <a:buFont typeface="+mj-lt"/>
              <a:buAutoNum type="arabicPeriod"/>
            </a:pPr>
            <a:r>
              <a:rPr lang="en-US" dirty="0"/>
              <a:t>   </a:t>
            </a:r>
            <a:r>
              <a:rPr lang="en-US" dirty="0" smtClean="0"/>
              <a:t>Research</a:t>
            </a:r>
          </a:p>
          <a:p>
            <a:r>
              <a:rPr lang="en-US" i="1" dirty="0"/>
              <a:t>The Dismantling Racism in Medicine Coalition is composed of students, staff, faculty and residents at the School of Medicine and other professional schools who are pushing the institution to adopt a racial justice perspective with regards to medical education, clinical care, and research</a:t>
            </a:r>
            <a:r>
              <a:rPr lang="en-US" i="1" dirty="0" smtClean="0"/>
              <a:t>.</a:t>
            </a:r>
          </a:p>
          <a:p>
            <a:r>
              <a:rPr lang="en-US" i="1" dirty="0"/>
              <a:t>M</a:t>
            </a:r>
            <a:r>
              <a:rPr lang="en-US" i="1" dirty="0" smtClean="0"/>
              <a:t>odeled </a:t>
            </a:r>
            <a:r>
              <a:rPr lang="en-US" i="1" dirty="0"/>
              <a:t>after a movement that started at Mt. Sinai School of Medicine</a:t>
            </a:r>
            <a:endParaRPr lang="en-US" dirty="0"/>
          </a:p>
        </p:txBody>
      </p:sp>
    </p:spTree>
    <p:extLst>
      <p:ext uri="{BB962C8B-B14F-4D97-AF65-F5344CB8AC3E}">
        <p14:creationId xmlns:p14="http://schemas.microsoft.com/office/powerpoint/2010/main" val="604164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24345"/>
          </a:xfrm>
        </p:spPr>
        <p:txBody>
          <a:bodyPr/>
          <a:lstStyle/>
          <a:p>
            <a:r>
              <a:rPr lang="en-US" dirty="0" smtClean="0"/>
              <a:t>Mission of DRMC</a:t>
            </a:r>
            <a:endParaRPr lang="en-US" dirty="0"/>
          </a:p>
        </p:txBody>
      </p:sp>
      <p:sp>
        <p:nvSpPr>
          <p:cNvPr id="3" name="Content Placeholder 2"/>
          <p:cNvSpPr>
            <a:spLocks noGrp="1"/>
          </p:cNvSpPr>
          <p:nvPr>
            <p:ph idx="1"/>
          </p:nvPr>
        </p:nvSpPr>
        <p:spPr>
          <a:xfrm>
            <a:off x="1149927" y="1496290"/>
            <a:ext cx="10487891" cy="4959929"/>
          </a:xfrm>
        </p:spPr>
        <p:txBody>
          <a:bodyPr>
            <a:noAutofit/>
          </a:bodyPr>
          <a:lstStyle/>
          <a:p>
            <a:pPr marL="0" indent="0">
              <a:buNone/>
            </a:pPr>
            <a:r>
              <a:rPr lang="en-US" sz="2400" b="1" dirty="0"/>
              <a:t>To raise awareness of and take concrete action to address health disparities beginning within the UNC SOM institution, with the potential to expand to other academic, public and private institutions and address broader societal issues as the movement grows. UNC SOM prides itself on inclusivity and diversity. In the area of patient care the mission statement says, “</a:t>
            </a:r>
            <a:r>
              <a:rPr lang="en-US" sz="2400" b="1" dirty="0">
                <a:solidFill>
                  <a:srgbClr val="C00000"/>
                </a:solidFill>
              </a:rPr>
              <a:t>We will promote health and provide superb clinical care while maintaining our strong tradition of reaching underserved populations and reducing health disparities across North Carolina and beyond.”</a:t>
            </a:r>
            <a:r>
              <a:rPr lang="en-US" sz="2400" b="1" dirty="0"/>
              <a:t> The mission statement </a:t>
            </a:r>
            <a:r>
              <a:rPr lang="en-US" sz="2400" b="1" dirty="0" smtClean="0"/>
              <a:t>also </a:t>
            </a:r>
            <a:r>
              <a:rPr lang="en-US" sz="2400" b="1" dirty="0"/>
              <a:t>includes a commitment </a:t>
            </a:r>
            <a:r>
              <a:rPr lang="en-US" sz="2400" b="1" dirty="0">
                <a:solidFill>
                  <a:srgbClr val="C00000"/>
                </a:solidFill>
              </a:rPr>
              <a:t>to “recruit outstanding students and trainees from highly diverse backgrounds to create a socially responsible, highly skilled workforce”</a:t>
            </a:r>
            <a:r>
              <a:rPr lang="en-US" sz="2400" b="1" dirty="0"/>
              <a:t>.  In the area of research there is no specific reference to diversity, but to “support a rich array of outstanding health sciences research programs, centers, and resources”.  We will push the school of medicine to actualize its mission statement by incorporating anti-racism work in its medical education, clinical care, and research</a:t>
            </a:r>
            <a:r>
              <a:rPr lang="en-US" sz="2400" b="1" dirty="0" smtClean="0"/>
              <a:t>.</a:t>
            </a:r>
            <a:endParaRPr lang="en-US" sz="2400" b="1" dirty="0"/>
          </a:p>
        </p:txBody>
      </p:sp>
    </p:spTree>
    <p:extLst>
      <p:ext uri="{BB962C8B-B14F-4D97-AF65-F5344CB8AC3E}">
        <p14:creationId xmlns:p14="http://schemas.microsoft.com/office/powerpoint/2010/main" val="1133963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24345"/>
          </a:xfrm>
        </p:spPr>
        <p:txBody>
          <a:bodyPr/>
          <a:lstStyle/>
          <a:p>
            <a:r>
              <a:rPr lang="en-US" dirty="0" smtClean="0"/>
              <a:t>Mission of DRMC</a:t>
            </a:r>
            <a:endParaRPr lang="en-US" dirty="0"/>
          </a:p>
        </p:txBody>
      </p:sp>
      <p:sp>
        <p:nvSpPr>
          <p:cNvPr id="3" name="Content Placeholder 2"/>
          <p:cNvSpPr>
            <a:spLocks noGrp="1"/>
          </p:cNvSpPr>
          <p:nvPr>
            <p:ph idx="1"/>
          </p:nvPr>
        </p:nvSpPr>
        <p:spPr>
          <a:xfrm>
            <a:off x="1149927" y="2119745"/>
            <a:ext cx="10487891" cy="2909455"/>
          </a:xfrm>
        </p:spPr>
        <p:txBody>
          <a:bodyPr>
            <a:noAutofit/>
          </a:bodyPr>
          <a:lstStyle/>
          <a:p>
            <a:pPr marL="0" indent="0" algn="ctr">
              <a:buNone/>
            </a:pPr>
            <a:r>
              <a:rPr lang="en-US" sz="3200" b="1"/>
              <a:t>We aim to collaborate with individuals or groups across UNC who share our goal of dismantling racism in health care, so please reach out to discuss how we can mutually support and collaborate across professional schools to form an anti-racism health professionals movement.</a:t>
            </a:r>
            <a:endParaRPr lang="en-US" sz="3200" b="1" dirty="0"/>
          </a:p>
        </p:txBody>
      </p:sp>
    </p:spTree>
    <p:extLst>
      <p:ext uri="{BB962C8B-B14F-4D97-AF65-F5344CB8AC3E}">
        <p14:creationId xmlns:p14="http://schemas.microsoft.com/office/powerpoint/2010/main" val="85903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53533"/>
          </a:xfrm>
        </p:spPr>
        <p:txBody>
          <a:bodyPr/>
          <a:lstStyle/>
          <a:p>
            <a:r>
              <a:rPr lang="en-US" dirty="0" smtClean="0"/>
              <a:t>Post-Panel Sustainability Efforts</a:t>
            </a:r>
            <a:endParaRPr lang="en-US" dirty="0"/>
          </a:p>
        </p:txBody>
      </p:sp>
      <p:sp>
        <p:nvSpPr>
          <p:cNvPr id="3" name="Content Placeholder 2"/>
          <p:cNvSpPr>
            <a:spLocks noGrp="1"/>
          </p:cNvSpPr>
          <p:nvPr>
            <p:ph idx="1"/>
          </p:nvPr>
        </p:nvSpPr>
        <p:spPr>
          <a:xfrm>
            <a:off x="1371599" y="1642533"/>
            <a:ext cx="9787467" cy="4809067"/>
          </a:xfrm>
        </p:spPr>
        <p:txBody>
          <a:bodyPr>
            <a:normAutofit/>
          </a:bodyPr>
          <a:lstStyle/>
          <a:p>
            <a:r>
              <a:rPr lang="en-US" dirty="0" smtClean="0"/>
              <a:t>Primarily working with Allison </a:t>
            </a:r>
            <a:r>
              <a:rPr lang="en-US" dirty="0" err="1" smtClean="0"/>
              <a:t>Lacko</a:t>
            </a:r>
            <a:r>
              <a:rPr lang="en-US" dirty="0" smtClean="0"/>
              <a:t> (</a:t>
            </a:r>
            <a:r>
              <a:rPr lang="en-US" dirty="0" err="1" smtClean="0"/>
              <a:t>Gillings</a:t>
            </a:r>
            <a:r>
              <a:rPr lang="en-US" dirty="0" smtClean="0"/>
              <a:t> student) and Dr. Colin Orr (Pediatrician)</a:t>
            </a:r>
          </a:p>
          <a:p>
            <a:r>
              <a:rPr lang="en-US" dirty="0" smtClean="0"/>
              <a:t>Meeting with Dean Cipriani on October 18</a:t>
            </a:r>
            <a:r>
              <a:rPr lang="en-US" baseline="30000" dirty="0" smtClean="0"/>
              <a:t>th</a:t>
            </a:r>
            <a:endParaRPr lang="en-US" dirty="0"/>
          </a:p>
          <a:p>
            <a:pPr lvl="1"/>
            <a:r>
              <a:rPr lang="en-US" dirty="0" smtClean="0"/>
              <a:t>She offered to be a co-advisor for a student-run committee on interdisciplinary healthy equity events (wants to make sure there is an advisor from another school)</a:t>
            </a:r>
          </a:p>
          <a:p>
            <a:pPr lvl="1"/>
            <a:r>
              <a:rPr lang="en-US" dirty="0" smtClean="0"/>
              <a:t>Purpose would be to foster collaboration between health schools at UNC</a:t>
            </a:r>
          </a:p>
          <a:p>
            <a:pPr lvl="1"/>
            <a:r>
              <a:rPr lang="en-US" dirty="0" smtClean="0"/>
              <a:t>Mainly talked about funding hurdles (student groups being co-sponsors or student groups having representatives for the committee)</a:t>
            </a:r>
            <a:endParaRPr lang="en-US" dirty="0"/>
          </a:p>
          <a:p>
            <a:r>
              <a:rPr lang="en-US" dirty="0" smtClean="0"/>
              <a:t>In the future</a:t>
            </a:r>
          </a:p>
          <a:p>
            <a:pPr lvl="1"/>
            <a:r>
              <a:rPr lang="en-US" dirty="0" smtClean="0"/>
              <a:t>Still planning to have a meeting with Dr. </a:t>
            </a:r>
            <a:r>
              <a:rPr lang="en-US" dirty="0"/>
              <a:t>Godley (UNC SOM Vice Dean for Diversity and </a:t>
            </a:r>
            <a:r>
              <a:rPr lang="en-US" dirty="0" smtClean="0"/>
              <a:t>Inclusion) about SOM involvement</a:t>
            </a:r>
          </a:p>
          <a:p>
            <a:pPr lvl="3"/>
            <a:r>
              <a:rPr lang="en-US" dirty="0" smtClean="0"/>
              <a:t>Group is still trying to decide whether the panel will be a part of the committee or if it should be given to a student group (ex. SNMA)</a:t>
            </a:r>
          </a:p>
          <a:p>
            <a:pPr lvl="3"/>
            <a:r>
              <a:rPr lang="en-US" dirty="0" smtClean="0"/>
              <a:t>Have also talked with the Equity Collective about a </a:t>
            </a:r>
            <a:r>
              <a:rPr lang="en-US" dirty="0" err="1" smtClean="0"/>
              <a:t>Gillings</a:t>
            </a:r>
            <a:r>
              <a:rPr lang="en-US" dirty="0" smtClean="0"/>
              <a:t>-SOM alliance </a:t>
            </a:r>
            <a:endParaRPr lang="en-US" dirty="0"/>
          </a:p>
        </p:txBody>
      </p:sp>
    </p:spTree>
    <p:extLst>
      <p:ext uri="{BB962C8B-B14F-4D97-AF65-F5344CB8AC3E}">
        <p14:creationId xmlns:p14="http://schemas.microsoft.com/office/powerpoint/2010/main" val="87397627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64</TotalTime>
  <Words>607</Words>
  <Application>Microsoft Office PowerPoint</Application>
  <PresentationFormat>Widescreen</PresentationFormat>
  <Paragraphs>47</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Franklin Gothic Book</vt:lpstr>
      <vt:lpstr>Crop</vt:lpstr>
      <vt:lpstr>Dismantling Racism in Health Research Panel</vt:lpstr>
      <vt:lpstr>Panel on September 27th, 2018</vt:lpstr>
      <vt:lpstr>Panel on September 27th, 2018</vt:lpstr>
      <vt:lpstr>A little history…</vt:lpstr>
      <vt:lpstr>Mission of DRMC</vt:lpstr>
      <vt:lpstr>Mission of DRMC</vt:lpstr>
      <vt:lpstr>Post-Panel Sustainability Efforts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Dismantling Racism in Health Research Panel</dc:title>
  <dc:creator>Houtz, Geoffrey Michael</dc:creator>
  <cp:lastModifiedBy>Gutierrez, Carmen</cp:lastModifiedBy>
  <cp:revision>8</cp:revision>
  <dcterms:created xsi:type="dcterms:W3CDTF">2018-10-22T15:21:01Z</dcterms:created>
  <dcterms:modified xsi:type="dcterms:W3CDTF">2019-08-20T20:05:41Z</dcterms:modified>
</cp:coreProperties>
</file>